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Syne" panose="020B0604020202020204" charset="0"/>
      <p:regular r:id="rId14"/>
    </p:embeddedFont>
    <p:embeddedFont>
      <p:font typeface="Syne Extra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9546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8437" y="3052875"/>
            <a:ext cx="943927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44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Waste Management System</a:t>
            </a:r>
            <a:endParaRPr lang="en-US" sz="4400" b="1" dirty="0"/>
          </a:p>
        </p:txBody>
      </p:sp>
      <p:sp>
        <p:nvSpPr>
          <p:cNvPr id="4" name="Text 1"/>
          <p:cNvSpPr/>
          <p:nvPr/>
        </p:nvSpPr>
        <p:spPr>
          <a:xfrm>
            <a:off x="872187" y="40834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"</a:t>
            </a: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Transforming waste into opportunity with smart, AI-driven waste management for a cleaner and more sustainable future." 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88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Conclusion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80439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415183"/>
            <a:ext cx="51301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Promote Sustainability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905601"/>
            <a:ext cx="51301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Cleaner, smarter cities.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6D9121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778806"/>
            <a:ext cx="43328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Enhance Recycling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269224"/>
            <a:ext cx="43328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Reduces landfill waste.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6D9121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36971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142428"/>
            <a:ext cx="60267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Optimize Waste Collection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632847"/>
            <a:ext cx="60267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Minimizes environmental impact.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</a:t>
            </a: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Smart Waste Management System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optimizes waste handling through AI and IoT, ensuring efficiency, sustainability, and a cleaner future. 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783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Thank you 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896531" y="3568464"/>
            <a:ext cx="7556421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AI Meets Waste—Turning Trash into Tomorrow’s Innovation! </a:t>
            </a:r>
            <a:r>
              <a:rPr lang="en-US" sz="2000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🤖♻️</a:t>
            </a:r>
            <a:endParaRPr lang="en-US" sz="2000" b="1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26286" y="998778"/>
            <a:ext cx="92202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System Architecture</a:t>
            </a:r>
            <a:endParaRPr lang="en-US" sz="445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3304919-05DD-8046-49FA-0213EDCACE78}"/>
              </a:ext>
            </a:extLst>
          </p:cNvPr>
          <p:cNvGrpSpPr/>
          <p:nvPr/>
        </p:nvGrpSpPr>
        <p:grpSpPr>
          <a:xfrm>
            <a:off x="793790" y="3692366"/>
            <a:ext cx="3978116" cy="1341458"/>
            <a:chOff x="793790" y="3692366"/>
            <a:chExt cx="3978116" cy="1341458"/>
          </a:xfrm>
        </p:grpSpPr>
        <p:sp>
          <p:nvSpPr>
            <p:cNvPr id="3" name="Text 1"/>
            <p:cNvSpPr/>
            <p:nvPr/>
          </p:nvSpPr>
          <p:spPr>
            <a:xfrm>
              <a:off x="793790" y="3692366"/>
              <a:ext cx="3978116" cy="7086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F0F4F1"/>
                  </a:solidFill>
                  <a:latin typeface="Syne Extra Bold" pitchFamily="34" charset="0"/>
                  <a:ea typeface="Syne Extra Bold" pitchFamily="34" charset="-122"/>
                  <a:cs typeface="Syne Extra Bold" pitchFamily="34" charset="-120"/>
                </a:rPr>
                <a:t>Frontend Dashboard</a:t>
              </a:r>
              <a:endParaRPr lang="en-US" sz="2200" dirty="0"/>
            </a:p>
          </p:txBody>
        </p:sp>
        <p:sp>
          <p:nvSpPr>
            <p:cNvPr id="4" name="Text 2"/>
            <p:cNvSpPr/>
            <p:nvPr/>
          </p:nvSpPr>
          <p:spPr>
            <a:xfrm>
              <a:off x="793790" y="4308019"/>
              <a:ext cx="3978116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Web interface for monitoring the waste management ecosystem.</a:t>
              </a:r>
              <a:endParaRPr lang="en-US" sz="1750" dirty="0"/>
            </a:p>
          </p:txBody>
        </p:sp>
      </p:grpSp>
      <p:sp>
        <p:nvSpPr>
          <p:cNvPr id="5" name="Text 3"/>
          <p:cNvSpPr/>
          <p:nvPr/>
        </p:nvSpPr>
        <p:spPr>
          <a:xfrm>
            <a:off x="5332928" y="3692366"/>
            <a:ext cx="29034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Backend API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735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Node.js and Express.js server handling data processing and business logic.</a:t>
            </a:r>
            <a:endParaRPr lang="en-US" sz="175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7723C7-D269-5891-732B-BBA3BCADC882}"/>
              </a:ext>
            </a:extLst>
          </p:cNvPr>
          <p:cNvGrpSpPr/>
          <p:nvPr/>
        </p:nvGrpSpPr>
        <p:grpSpPr>
          <a:xfrm>
            <a:off x="9872067" y="3692366"/>
            <a:ext cx="3978116" cy="1306949"/>
            <a:chOff x="9872067" y="3692366"/>
            <a:chExt cx="3978116" cy="1306949"/>
          </a:xfrm>
        </p:grpSpPr>
        <p:sp>
          <p:nvSpPr>
            <p:cNvPr id="7" name="Text 5"/>
            <p:cNvSpPr/>
            <p:nvPr/>
          </p:nvSpPr>
          <p:spPr>
            <a:xfrm>
              <a:off x="9872067" y="3692366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F0F4F1"/>
                  </a:solidFill>
                  <a:latin typeface="Syne Extra Bold" pitchFamily="34" charset="0"/>
                  <a:ea typeface="Syne Extra Bold" pitchFamily="34" charset="-122"/>
                  <a:cs typeface="Syne Extra Bold" pitchFamily="34" charset="-120"/>
                </a:rPr>
                <a:t>Database</a:t>
              </a:r>
              <a:endParaRPr lang="en-US" sz="220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9872067" y="4273510"/>
              <a:ext cx="3978116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MySQL database storing all system information.</a:t>
              </a:r>
              <a:endParaRPr lang="en-US" sz="175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185" y="617403"/>
            <a:ext cx="66909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Key Use Cases</a:t>
            </a:r>
            <a:endParaRPr lang="en-US" sz="445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CC6A6C-100F-F546-65EF-3CD4D0462C66}"/>
              </a:ext>
            </a:extLst>
          </p:cNvPr>
          <p:cNvGrpSpPr/>
          <p:nvPr/>
        </p:nvGrpSpPr>
        <p:grpSpPr>
          <a:xfrm>
            <a:off x="1009547" y="2551360"/>
            <a:ext cx="13042701" cy="3180874"/>
            <a:chOff x="793790" y="2992160"/>
            <a:chExt cx="13042701" cy="3180874"/>
          </a:xfrm>
        </p:grpSpPr>
        <p:pic>
          <p:nvPicPr>
            <p:cNvPr id="3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790" y="2992160"/>
              <a:ext cx="4347567" cy="907256"/>
            </a:xfrm>
            <a:prstGeom prst="rect">
              <a:avLst/>
            </a:prstGeom>
          </p:spPr>
        </p:pic>
        <p:sp>
          <p:nvSpPr>
            <p:cNvPr id="4" name="Text 1"/>
            <p:cNvSpPr/>
            <p:nvPr/>
          </p:nvSpPr>
          <p:spPr>
            <a:xfrm>
              <a:off x="1020604" y="4239578"/>
              <a:ext cx="3893939" cy="7086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D7E5D8"/>
                  </a:solidFill>
                  <a:latin typeface="Syne Extra Bold" pitchFamily="34" charset="0"/>
                  <a:ea typeface="Syne Extra Bold" pitchFamily="34" charset="-122"/>
                  <a:cs typeface="Syne Extra Bold" pitchFamily="34" charset="-120"/>
                </a:rPr>
                <a:t>Predictive Waste Collection</a:t>
              </a:r>
              <a:endParaRPr lang="en-US" sz="2200" dirty="0"/>
            </a:p>
          </p:txBody>
        </p:sp>
        <p:sp>
          <p:nvSpPr>
            <p:cNvPr id="5" name="Text 2"/>
            <p:cNvSpPr/>
            <p:nvPr/>
          </p:nvSpPr>
          <p:spPr>
            <a:xfrm>
              <a:off x="1020604" y="5084326"/>
              <a:ext cx="3893939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Utilizing smart sensors and AI for efficient waste collection in urban areas.</a:t>
              </a:r>
              <a:endParaRPr lang="en-US" sz="1750" dirty="0"/>
            </a:p>
          </p:txBody>
        </p:sp>
        <p:pic>
          <p:nvPicPr>
            <p:cNvPr id="6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1357" y="2992160"/>
              <a:ext cx="4347567" cy="907256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5368171" y="4239578"/>
              <a:ext cx="3893939" cy="7086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D7E5D8"/>
                  </a:solidFill>
                  <a:latin typeface="Syne Extra Bold" pitchFamily="34" charset="0"/>
                  <a:ea typeface="Syne Extra Bold" pitchFamily="34" charset="-122"/>
                  <a:cs typeface="Syne Extra Bold" pitchFamily="34" charset="-120"/>
                </a:rPr>
                <a:t>Waste-to-Energy Conversion</a:t>
              </a:r>
              <a:endParaRPr lang="en-US" sz="2200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5368171" y="5084326"/>
              <a:ext cx="389393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Converting waste into a valuable energy source, reducing landfill usage.</a:t>
              </a:r>
              <a:endParaRPr lang="en-US" sz="1750" dirty="0"/>
            </a:p>
          </p:txBody>
        </p:sp>
        <p:pic>
          <p:nvPicPr>
            <p:cNvPr id="9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88924" y="2992160"/>
              <a:ext cx="4347567" cy="907256"/>
            </a:xfrm>
            <a:prstGeom prst="rect">
              <a:avLst/>
            </a:prstGeom>
          </p:spPr>
        </p:pic>
        <p:sp>
          <p:nvSpPr>
            <p:cNvPr id="10" name="Text 5"/>
            <p:cNvSpPr/>
            <p:nvPr/>
          </p:nvSpPr>
          <p:spPr>
            <a:xfrm>
              <a:off x="9715738" y="4239578"/>
              <a:ext cx="3893939" cy="10629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D7E5D8"/>
                  </a:solidFill>
                  <a:latin typeface="Syne Extra Bold" pitchFamily="34" charset="0"/>
                  <a:ea typeface="Syne Extra Bold" pitchFamily="34" charset="-122"/>
                  <a:cs typeface="Syne Extra Bold" pitchFamily="34" charset="-120"/>
                </a:rPr>
                <a:t>Composting &amp; Agricultural Waste</a:t>
              </a:r>
              <a:endParaRPr lang="en-US" sz="2200" dirty="0"/>
            </a:p>
          </p:txBody>
        </p:sp>
        <p:sp>
          <p:nvSpPr>
            <p:cNvPr id="11" name="Text 6"/>
            <p:cNvSpPr/>
            <p:nvPr/>
          </p:nvSpPr>
          <p:spPr>
            <a:xfrm>
              <a:off x="9715738" y="5438656"/>
              <a:ext cx="389393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Turning organic waste into compost for agricultural use.</a:t>
              </a:r>
              <a:endParaRPr lang="en-US" sz="175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417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Management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99448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338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Waste Bins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2430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Location, fill level, waste type, collection history.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99448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433882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Processing Facilities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27863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Capacity, operational status, geographic distribution.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5683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0117"/>
            <a:ext cx="42426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Collection Vehicles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053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Real-time location, load capacity, route optimization.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47319" y="1464316"/>
            <a:ext cx="5095875" cy="609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Key Features</a:t>
            </a:r>
            <a:endParaRPr lang="en-US" sz="3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F1FEAD-2B12-3B88-7DA1-B10B25966280}"/>
              </a:ext>
            </a:extLst>
          </p:cNvPr>
          <p:cNvGrpSpPr/>
          <p:nvPr/>
        </p:nvGrpSpPr>
        <p:grpSpPr>
          <a:xfrm>
            <a:off x="682704" y="3012936"/>
            <a:ext cx="7778473" cy="2203727"/>
            <a:chOff x="682704" y="1543050"/>
            <a:chExt cx="7778473" cy="2203727"/>
          </a:xfrm>
        </p:grpSpPr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704" y="1543050"/>
              <a:ext cx="487680" cy="487680"/>
            </a:xfrm>
            <a:prstGeom prst="rect">
              <a:avLst/>
            </a:prstGeom>
          </p:spPr>
        </p:pic>
        <p:sp>
          <p:nvSpPr>
            <p:cNvPr id="5" name="Text 1"/>
            <p:cNvSpPr/>
            <p:nvPr/>
          </p:nvSpPr>
          <p:spPr>
            <a:xfrm>
              <a:off x="682704" y="2225754"/>
              <a:ext cx="2397800" cy="7800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050"/>
                </a:lnSpc>
                <a:buNone/>
              </a:pPr>
              <a:r>
                <a:rPr lang="en-US" sz="1900" b="1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Smart Bin Monitoring</a:t>
              </a:r>
              <a:endParaRPr lang="en-US" sz="1900" dirty="0"/>
            </a:p>
          </p:txBody>
        </p:sp>
        <p:sp>
          <p:nvSpPr>
            <p:cNvPr id="6" name="Text 2"/>
            <p:cNvSpPr/>
            <p:nvPr/>
          </p:nvSpPr>
          <p:spPr>
            <a:xfrm>
              <a:off x="682704" y="3122890"/>
              <a:ext cx="2397800" cy="62388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5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Real-time fill level tracking and automated alerts.</a:t>
              </a:r>
              <a:endParaRPr lang="en-US" sz="1500" dirty="0"/>
            </a:p>
          </p:txBody>
        </p:sp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73041" y="1543050"/>
              <a:ext cx="487680" cy="487680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3373041" y="2225754"/>
              <a:ext cx="2397800" cy="7800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050"/>
                </a:lnSpc>
                <a:buNone/>
              </a:pPr>
              <a:r>
                <a:rPr lang="en-US" sz="1900" b="1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Route Optimization</a:t>
              </a:r>
              <a:endParaRPr lang="en-US" sz="1900" dirty="0"/>
            </a:p>
          </p:txBody>
        </p:sp>
        <p:sp>
          <p:nvSpPr>
            <p:cNvPr id="9" name="Text 4"/>
            <p:cNvSpPr/>
            <p:nvPr/>
          </p:nvSpPr>
          <p:spPr>
            <a:xfrm>
              <a:off x="3373041" y="3122890"/>
              <a:ext cx="2397800" cy="62388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5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Dynamic routing based on bin fill levels.</a:t>
              </a:r>
              <a:endParaRPr lang="en-US" sz="1500" dirty="0"/>
            </a:p>
          </p:txBody>
        </p:sp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3377" y="1543050"/>
              <a:ext cx="487680" cy="487680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6063377" y="2225754"/>
              <a:ext cx="2397800" cy="7800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050"/>
                </a:lnSpc>
                <a:buNone/>
              </a:pPr>
              <a:r>
                <a:rPr lang="en-US" sz="1900" b="1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Environmental Impact</a:t>
              </a:r>
              <a:endParaRPr lang="en-US" sz="1900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6063377" y="3122890"/>
              <a:ext cx="2397800" cy="62388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5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Carbon footprint reduction metrics.</a:t>
              </a:r>
              <a:endParaRPr lang="en-US" sz="15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11" y="942023"/>
            <a:ext cx="4935260" cy="63454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33307" y="586799"/>
            <a:ext cx="7600712" cy="1102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Technical Implementation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506051" y="1958697"/>
            <a:ext cx="30480" cy="5662732"/>
          </a:xfrm>
          <a:prstGeom prst="roundRect">
            <a:avLst>
              <a:gd name="adj" fmla="val 303837"/>
            </a:avLst>
          </a:prstGeom>
          <a:solidFill>
            <a:srgbClr val="6D9121"/>
          </a:solidFill>
          <a:ln/>
        </p:spPr>
      </p:sp>
      <p:sp>
        <p:nvSpPr>
          <p:cNvPr id="5" name="Shape 2"/>
          <p:cNvSpPr/>
          <p:nvPr/>
        </p:nvSpPr>
        <p:spPr>
          <a:xfrm>
            <a:off x="6723578" y="2439472"/>
            <a:ext cx="661392" cy="30480"/>
          </a:xfrm>
          <a:prstGeom prst="roundRect">
            <a:avLst>
              <a:gd name="adj" fmla="val 303837"/>
            </a:avLst>
          </a:prstGeom>
          <a:solidFill>
            <a:srgbClr val="6D9121"/>
          </a:solidFill>
          <a:ln/>
        </p:spPr>
      </p:sp>
      <p:sp>
        <p:nvSpPr>
          <p:cNvPr id="6" name="Shape 3"/>
          <p:cNvSpPr/>
          <p:nvPr/>
        </p:nvSpPr>
        <p:spPr>
          <a:xfrm>
            <a:off x="6258044" y="220670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40733" y="2248019"/>
            <a:ext cx="330637" cy="413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608570" y="217908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Hardware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08570" y="2655808"/>
            <a:ext cx="6250186" cy="105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system requires a server, database, and network infrastructure to support real-time monitoring and data analytics.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23578" y="4635698"/>
            <a:ext cx="661392" cy="30480"/>
          </a:xfrm>
          <a:prstGeom prst="roundRect">
            <a:avLst>
              <a:gd name="adj" fmla="val 303837"/>
            </a:avLst>
          </a:prstGeom>
          <a:solidFill>
            <a:srgbClr val="6D9121"/>
          </a:solidFill>
          <a:ln/>
        </p:spPr>
      </p:sp>
      <p:sp>
        <p:nvSpPr>
          <p:cNvPr id="11" name="Shape 8"/>
          <p:cNvSpPr/>
          <p:nvPr/>
        </p:nvSpPr>
        <p:spPr>
          <a:xfrm>
            <a:off x="6258044" y="4402931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40733" y="4444246"/>
            <a:ext cx="330637" cy="413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608570" y="4375309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Software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608570" y="4852035"/>
            <a:ext cx="6250186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web-based application, mobile app, and API to support user interaction and data exchange.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23578" y="6479143"/>
            <a:ext cx="661392" cy="30480"/>
          </a:xfrm>
          <a:prstGeom prst="roundRect">
            <a:avLst>
              <a:gd name="adj" fmla="val 303837"/>
            </a:avLst>
          </a:prstGeom>
          <a:solidFill>
            <a:srgbClr val="6D9121"/>
          </a:solidFill>
          <a:ln/>
        </p:spPr>
      </p:sp>
      <p:sp>
        <p:nvSpPr>
          <p:cNvPr id="16" name="Shape 13"/>
          <p:cNvSpPr/>
          <p:nvPr/>
        </p:nvSpPr>
        <p:spPr>
          <a:xfrm>
            <a:off x="6258044" y="6246376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40733" y="6287691"/>
            <a:ext cx="330637" cy="413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608570" y="6218753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Database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608570" y="6695480"/>
            <a:ext cx="6250186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system requires a database management system to store and manage waste collection data.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69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21" y="899517"/>
            <a:ext cx="5003959" cy="643366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61961" y="530781"/>
            <a:ext cx="7792879" cy="1206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Benefits and Impact</a:t>
            </a:r>
            <a:endParaRPr lang="en-US" sz="375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577F8E-32A4-A47F-F5E0-0643037F9BB0}"/>
              </a:ext>
            </a:extLst>
          </p:cNvPr>
          <p:cNvGrpSpPr/>
          <p:nvPr/>
        </p:nvGrpSpPr>
        <p:grpSpPr>
          <a:xfrm>
            <a:off x="6079767" y="1524834"/>
            <a:ext cx="7792878" cy="5675352"/>
            <a:chOff x="6161961" y="2026563"/>
            <a:chExt cx="7792878" cy="5675352"/>
          </a:xfrm>
        </p:grpSpPr>
        <p:pic>
          <p:nvPicPr>
            <p:cNvPr id="5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61961" y="2026563"/>
              <a:ext cx="965002" cy="1420654"/>
            </a:xfrm>
            <a:prstGeom prst="rect">
              <a:avLst/>
            </a:prstGeom>
          </p:spPr>
        </p:pic>
        <p:sp>
          <p:nvSpPr>
            <p:cNvPr id="6" name="Text 1"/>
            <p:cNvSpPr/>
            <p:nvPr/>
          </p:nvSpPr>
          <p:spPr>
            <a:xfrm>
              <a:off x="7416403" y="2219563"/>
              <a:ext cx="4493538" cy="3014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1850" b="1" dirty="0">
                  <a:solidFill>
                    <a:srgbClr val="D7E5D8"/>
                  </a:solidFill>
                  <a:latin typeface="Syne Extra Bold" pitchFamily="34" charset="0"/>
                  <a:ea typeface="Syne Extra Bold" pitchFamily="34" charset="-122"/>
                  <a:cs typeface="Syne Extra Bold" pitchFamily="34" charset="-120"/>
                </a:rPr>
                <a:t>Environmental Benefits</a:t>
              </a:r>
              <a:endParaRPr lang="en-US" sz="1850" dirty="0"/>
            </a:p>
          </p:txBody>
        </p:sp>
        <p:sp>
          <p:nvSpPr>
            <p:cNvPr id="7" name="Text 2"/>
            <p:cNvSpPr/>
            <p:nvPr/>
          </p:nvSpPr>
          <p:spPr>
            <a:xfrm>
              <a:off x="7416403" y="2636758"/>
              <a:ext cx="6538436" cy="6174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Optimized collection routes reduce fuel consumption, lowering CO₂ emissions.</a:t>
              </a:r>
              <a:endParaRPr lang="en-US" sz="1500" dirty="0"/>
            </a:p>
          </p:txBody>
        </p:sp>
        <p:pic>
          <p:nvPicPr>
            <p:cNvPr id="8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61961" y="3447217"/>
              <a:ext cx="965002" cy="1420654"/>
            </a:xfrm>
            <a:prstGeom prst="rect">
              <a:avLst/>
            </a:prstGeom>
          </p:spPr>
        </p:pic>
        <p:sp>
          <p:nvSpPr>
            <p:cNvPr id="9" name="Text 3"/>
            <p:cNvSpPr/>
            <p:nvPr/>
          </p:nvSpPr>
          <p:spPr>
            <a:xfrm>
              <a:off x="7416403" y="3640217"/>
              <a:ext cx="5851088" cy="3014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1850" b="1" dirty="0">
                  <a:solidFill>
                    <a:srgbClr val="D7E5D8"/>
                  </a:solidFill>
                  <a:latin typeface="Syne Extra Bold" pitchFamily="34" charset="0"/>
                  <a:ea typeface="Syne Extra Bold" pitchFamily="34" charset="-122"/>
                  <a:cs typeface="Syne Extra Bold" pitchFamily="34" charset="-120"/>
                </a:rPr>
                <a:t>Urban and Smart City Benefits</a:t>
              </a:r>
              <a:endParaRPr lang="en-US" sz="1850" dirty="0"/>
            </a:p>
          </p:txBody>
        </p:sp>
        <p:sp>
          <p:nvSpPr>
            <p:cNvPr id="10" name="Text 4"/>
            <p:cNvSpPr/>
            <p:nvPr/>
          </p:nvSpPr>
          <p:spPr>
            <a:xfrm>
              <a:off x="7416403" y="4057412"/>
              <a:ext cx="6538436" cy="6174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Timely waste disposal reduces pests, disease outbreaks, and unpleasant odors</a:t>
              </a:r>
              <a:endParaRPr lang="en-US" sz="1500" dirty="0"/>
            </a:p>
          </p:txBody>
        </p:sp>
        <p:pic>
          <p:nvPicPr>
            <p:cNvPr id="11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61961" y="4867870"/>
              <a:ext cx="965002" cy="1420654"/>
            </a:xfrm>
            <a:prstGeom prst="rect">
              <a:avLst/>
            </a:prstGeom>
          </p:spPr>
        </p:pic>
        <p:sp>
          <p:nvSpPr>
            <p:cNvPr id="12" name="Text 5"/>
            <p:cNvSpPr/>
            <p:nvPr/>
          </p:nvSpPr>
          <p:spPr>
            <a:xfrm>
              <a:off x="7416403" y="5060871"/>
              <a:ext cx="4212312" cy="3014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1850" b="1" dirty="0">
                  <a:solidFill>
                    <a:srgbClr val="D7E5D8"/>
                  </a:solidFill>
                  <a:latin typeface="Syne Extra Bold" pitchFamily="34" charset="0"/>
                  <a:ea typeface="Syne Extra Bold" pitchFamily="34" charset="-122"/>
                  <a:cs typeface="Syne Extra Bold" pitchFamily="34" charset="-120"/>
                </a:rPr>
                <a:t>High Initial Investment</a:t>
              </a:r>
              <a:endParaRPr lang="en-US" sz="1850" dirty="0"/>
            </a:p>
          </p:txBody>
        </p:sp>
        <p:sp>
          <p:nvSpPr>
            <p:cNvPr id="13" name="Text 6"/>
            <p:cNvSpPr/>
            <p:nvPr/>
          </p:nvSpPr>
          <p:spPr>
            <a:xfrm>
              <a:off x="7416403" y="5478066"/>
              <a:ext cx="6538436" cy="6174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IoT sensors, AI models, and cloud infrastructure require significant upfront costs.</a:t>
              </a:r>
              <a:endParaRPr lang="en-US" sz="1500" dirty="0"/>
            </a:p>
          </p:txBody>
        </p:sp>
        <p:pic>
          <p:nvPicPr>
            <p:cNvPr id="14" name="Image 5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61961" y="6288524"/>
              <a:ext cx="965002" cy="1413391"/>
            </a:xfrm>
            <a:prstGeom prst="rect">
              <a:avLst/>
            </a:prstGeom>
          </p:spPr>
        </p:pic>
        <p:sp>
          <p:nvSpPr>
            <p:cNvPr id="15" name="Text 7"/>
            <p:cNvSpPr/>
            <p:nvPr/>
          </p:nvSpPr>
          <p:spPr>
            <a:xfrm>
              <a:off x="7416403" y="6481524"/>
              <a:ext cx="6538436" cy="6029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1850" b="1" dirty="0">
                  <a:solidFill>
                    <a:srgbClr val="D7E5D8"/>
                  </a:solidFill>
                  <a:latin typeface="Syne Extra Bold" pitchFamily="34" charset="0"/>
                  <a:ea typeface="Syne Extra Bold" pitchFamily="34" charset="-122"/>
                  <a:cs typeface="Syne Extra Bold" pitchFamily="34" charset="-120"/>
                </a:rPr>
                <a:t>Sensor Malfunctions &amp; Data Inaccuracy</a:t>
              </a:r>
              <a:endParaRPr lang="en-US" sz="1850" dirty="0"/>
            </a:p>
          </p:txBody>
        </p:sp>
        <p:sp>
          <p:nvSpPr>
            <p:cNvPr id="16" name="Text 8"/>
            <p:cNvSpPr/>
            <p:nvPr/>
          </p:nvSpPr>
          <p:spPr>
            <a:xfrm>
              <a:off x="7416403" y="7200186"/>
              <a:ext cx="6538436" cy="3087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Sensors may fail due to environmental factors (rain, dust, tampering).</a:t>
              </a:r>
              <a:endParaRPr lang="en-US" sz="15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429" y="928093"/>
            <a:ext cx="101432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92178"/>
            <a:ext cx="3785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6927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Predictive fill level forecasting.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738914"/>
            <a:ext cx="3190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IoT Expansion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22933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AI-powered sensors.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937790" y="372832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Conveyor Belt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9937790" y="5082421"/>
            <a:ext cx="3898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Community Engagement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9937790" y="592716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Mobile and laptop website for resident reporting.</a:t>
            </a:r>
            <a:endParaRPr lang="en-US" sz="17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129" y="1384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Outcome</a:t>
            </a:r>
            <a:endParaRPr lang="en-US" sz="4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5A8DA4-B984-F646-B77D-B3644C5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756" y="1071208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403</Words>
  <Application>Microsoft Office PowerPoint</Application>
  <PresentationFormat>Custom</PresentationFormat>
  <Paragraphs>85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Syne</vt:lpstr>
      <vt:lpstr>Arial</vt:lpstr>
      <vt:lpstr>Syne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manasabmanasab5@outlook.com</cp:lastModifiedBy>
  <cp:revision>3</cp:revision>
  <dcterms:created xsi:type="dcterms:W3CDTF">2025-03-08T03:37:09Z</dcterms:created>
  <dcterms:modified xsi:type="dcterms:W3CDTF">2025-03-08T03:54:25Z</dcterms:modified>
</cp:coreProperties>
</file>